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63" r:id="rId7"/>
    <p:sldId id="264" r:id="rId8"/>
    <p:sldId id="262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7A0CE90E-606E-4E82-AA3A-742619971594}"/>
    <pc:docChg chg="addSld modSld">
      <pc:chgData name="" userId="" providerId="" clId="Web-{7A0CE90E-606E-4E82-AA3A-742619971594}" dt="2018-04-03T04:42:14.878" v="368"/>
      <pc:docMkLst>
        <pc:docMk/>
      </pc:docMkLst>
      <pc:sldChg chg="modSp">
        <pc:chgData name="" userId="" providerId="" clId="Web-{7A0CE90E-606E-4E82-AA3A-742619971594}" dt="2018-04-03T04:34:49.844" v="313"/>
        <pc:sldMkLst>
          <pc:docMk/>
          <pc:sldMk cId="2032432769" sldId="261"/>
        </pc:sldMkLst>
        <pc:spChg chg="mod">
          <ac:chgData name="" userId="" providerId="" clId="Web-{7A0CE90E-606E-4E82-AA3A-742619971594}" dt="2018-04-03T04:28:55.586" v="246"/>
          <ac:spMkLst>
            <pc:docMk/>
            <pc:sldMk cId="2032432769" sldId="261"/>
            <ac:spMk id="3" creationId="{00000000-0000-0000-0000-000000000000}"/>
          </ac:spMkLst>
        </pc:spChg>
        <pc:spChg chg="mod">
          <ac:chgData name="" userId="" providerId="" clId="Web-{7A0CE90E-606E-4E82-AA3A-742619971594}" dt="2018-04-03T04:29:12.773" v="260"/>
          <ac:spMkLst>
            <pc:docMk/>
            <pc:sldMk cId="2032432769" sldId="261"/>
            <ac:spMk id="4" creationId="{00000000-0000-0000-0000-000000000000}"/>
          </ac:spMkLst>
        </pc:spChg>
        <pc:spChg chg="mod">
          <ac:chgData name="" userId="" providerId="" clId="Web-{7A0CE90E-606E-4E82-AA3A-742619971594}" dt="2018-04-03T04:34:49.844" v="313"/>
          <ac:spMkLst>
            <pc:docMk/>
            <pc:sldMk cId="2032432769" sldId="261"/>
            <ac:spMk id="5" creationId="{00000000-0000-0000-0000-000000000000}"/>
          </ac:spMkLst>
        </pc:spChg>
      </pc:sldChg>
      <pc:sldChg chg="addSp delSp modSp new">
        <pc:chgData name="" userId="" providerId="" clId="Web-{7A0CE90E-606E-4E82-AA3A-742619971594}" dt="2018-04-03T04:34:29.592" v="312"/>
        <pc:sldMkLst>
          <pc:docMk/>
          <pc:sldMk cId="459933355" sldId="263"/>
        </pc:sldMkLst>
        <pc:spChg chg="mod">
          <ac:chgData name="" userId="" providerId="" clId="Web-{7A0CE90E-606E-4E82-AA3A-742619971594}" dt="2018-04-03T04:19:40.766" v="20"/>
          <ac:spMkLst>
            <pc:docMk/>
            <pc:sldMk cId="459933355" sldId="263"/>
            <ac:spMk id="2" creationId="{0DFBED07-2C38-4655-8093-D00B4FF2D55A}"/>
          </ac:spMkLst>
        </pc:spChg>
        <pc:spChg chg="del mod">
          <ac:chgData name="" userId="" providerId="" clId="Web-{7A0CE90E-606E-4E82-AA3A-742619971594}" dt="2018-04-03T04:21:08.773" v="22"/>
          <ac:spMkLst>
            <pc:docMk/>
            <pc:sldMk cId="459933355" sldId="263"/>
            <ac:spMk id="3" creationId="{C94FB84B-A425-4A7B-B400-0278CD8A35F9}"/>
          </ac:spMkLst>
        </pc:spChg>
        <pc:spChg chg="add del mod">
          <ac:chgData name="" userId="" providerId="" clId="Web-{7A0CE90E-606E-4E82-AA3A-742619971594}" dt="2018-04-03T04:22:56.432" v="27"/>
          <ac:spMkLst>
            <pc:docMk/>
            <pc:sldMk cId="459933355" sldId="263"/>
            <ac:spMk id="7" creationId="{328F8E9E-C919-4C8F-A99D-8036F64A4B6B}"/>
          </ac:spMkLst>
        </pc:spChg>
        <pc:spChg chg="add mod">
          <ac:chgData name="" userId="" providerId="" clId="Web-{7A0CE90E-606E-4E82-AA3A-742619971594}" dt="2018-04-03T04:29:56.859" v="270"/>
          <ac:spMkLst>
            <pc:docMk/>
            <pc:sldMk cId="459933355" sldId="263"/>
            <ac:spMk id="10" creationId="{F7063955-DAC3-4961-B004-B7A82CD2AD7A}"/>
          </ac:spMkLst>
        </pc:spChg>
        <pc:spChg chg="add mod">
          <ac:chgData name="" userId="" providerId="" clId="Web-{7A0CE90E-606E-4E82-AA3A-742619971594}" dt="2018-04-03T04:34:29.592" v="312"/>
          <ac:spMkLst>
            <pc:docMk/>
            <pc:sldMk cId="459933355" sldId="263"/>
            <ac:spMk id="11" creationId="{D8236248-90AD-4DB2-91A7-69EFB541F910}"/>
          </ac:spMkLst>
        </pc:spChg>
        <pc:picChg chg="add del mod ord">
          <ac:chgData name="" userId="" providerId="" clId="Web-{7A0CE90E-606E-4E82-AA3A-742619971594}" dt="2018-04-03T04:21:31.180" v="26"/>
          <ac:picMkLst>
            <pc:docMk/>
            <pc:sldMk cId="459933355" sldId="263"/>
            <ac:picMk id="4" creationId="{E8748D1A-FE5F-46B2-AAC1-2EA0EF91A41B}"/>
          </ac:picMkLst>
        </pc:picChg>
        <pc:picChg chg="add mod ord">
          <ac:chgData name="" userId="" providerId="" clId="Web-{7A0CE90E-606E-4E82-AA3A-742619971594}" dt="2018-04-03T04:23:22.730" v="32"/>
          <ac:picMkLst>
            <pc:docMk/>
            <pc:sldMk cId="459933355" sldId="263"/>
            <ac:picMk id="8" creationId="{2ADB5F61-5ED1-4887-AB95-DEEDCBDF2F56}"/>
          </ac:picMkLst>
        </pc:picChg>
      </pc:sldChg>
      <pc:sldChg chg="addSp delSp modSp new">
        <pc:chgData name="" userId="" providerId="" clId="Web-{7A0CE90E-606E-4E82-AA3A-742619971594}" dt="2018-04-03T04:42:14.878" v="367"/>
        <pc:sldMkLst>
          <pc:docMk/>
          <pc:sldMk cId="2244144374" sldId="264"/>
        </pc:sldMkLst>
        <pc:spChg chg="mod">
          <ac:chgData name="" userId="" providerId="" clId="Web-{7A0CE90E-606E-4E82-AA3A-742619971594}" dt="2018-04-03T04:31:10.649" v="296"/>
          <ac:spMkLst>
            <pc:docMk/>
            <pc:sldMk cId="2244144374" sldId="264"/>
            <ac:spMk id="2" creationId="{1AC9DEF5-4259-48F8-B276-2C336DA268A6}"/>
          </ac:spMkLst>
        </pc:spChg>
        <pc:spChg chg="del mod">
          <ac:chgData name="" userId="" providerId="" clId="Web-{7A0CE90E-606E-4E82-AA3A-742619971594}" dt="2018-04-03T04:36:05.223" v="315"/>
          <ac:spMkLst>
            <pc:docMk/>
            <pc:sldMk cId="2244144374" sldId="264"/>
            <ac:spMk id="3" creationId="{6E4B2CCC-96EC-4D2F-816B-5167AA3DD057}"/>
          </ac:spMkLst>
        </pc:spChg>
        <pc:spChg chg="add mod">
          <ac:chgData name="" userId="" providerId="" clId="Web-{7A0CE90E-606E-4E82-AA3A-742619971594}" dt="2018-04-03T04:37:08.840" v="327"/>
          <ac:spMkLst>
            <pc:docMk/>
            <pc:sldMk cId="2244144374" sldId="264"/>
            <ac:spMk id="6" creationId="{DE1A84C2-69C3-4CC2-B560-168A1266C670}"/>
          </ac:spMkLst>
        </pc:spChg>
        <pc:spChg chg="add mod">
          <ac:chgData name="" userId="" providerId="" clId="Web-{7A0CE90E-606E-4E82-AA3A-742619971594}" dt="2018-04-03T04:42:14.878" v="367"/>
          <ac:spMkLst>
            <pc:docMk/>
            <pc:sldMk cId="2244144374" sldId="264"/>
            <ac:spMk id="7" creationId="{5259EBE2-E296-4DC8-A2BC-7184D852FA45}"/>
          </ac:spMkLst>
        </pc:spChg>
        <pc:picChg chg="add mod ord">
          <ac:chgData name="" userId="" providerId="" clId="Web-{7A0CE90E-606E-4E82-AA3A-742619971594}" dt="2018-04-03T04:36:24.068" v="318"/>
          <ac:picMkLst>
            <pc:docMk/>
            <pc:sldMk cId="2244144374" sldId="264"/>
            <ac:picMk id="4" creationId="{8D76179F-F719-4FA4-9AAB-17FABB01CB13}"/>
          </ac:picMkLst>
        </pc:picChg>
      </pc:sldChg>
    </pc:docChg>
  </pc:docChgLst>
  <pc:docChgLst>
    <pc:chgData clId="Web-{ABC96F7A-55A9-48AF-AC10-BB2F16EEAFB9}"/>
    <pc:docChg chg="modSld sldOrd">
      <pc:chgData name="" userId="" providerId="" clId="Web-{ABC96F7A-55A9-48AF-AC10-BB2F16EEAFB9}" dt="2018-04-03T05:37:08.036" v="13"/>
      <pc:docMkLst>
        <pc:docMk/>
      </pc:docMkLst>
      <pc:sldChg chg="ord">
        <pc:chgData name="" userId="" providerId="" clId="Web-{ABC96F7A-55A9-48AF-AC10-BB2F16EEAFB9}" dt="2018-04-03T05:36:57.536" v="12"/>
        <pc:sldMkLst>
          <pc:docMk/>
          <pc:sldMk cId="2352275587" sldId="258"/>
        </pc:sldMkLst>
      </pc:sldChg>
      <pc:sldChg chg="modSp ord">
        <pc:chgData name="" userId="" providerId="" clId="Web-{ABC96F7A-55A9-48AF-AC10-BB2F16EEAFB9}" dt="2018-04-03T05:37:08.036" v="13"/>
        <pc:sldMkLst>
          <pc:docMk/>
          <pc:sldMk cId="2244144374" sldId="264"/>
        </pc:sldMkLst>
        <pc:spChg chg="mod">
          <ac:chgData name="" userId="" providerId="" clId="Web-{ABC96F7A-55A9-48AF-AC10-BB2F16EEAFB9}" dt="2018-04-03T05:36:23.066" v="10"/>
          <ac:spMkLst>
            <pc:docMk/>
            <pc:sldMk cId="2244144374" sldId="264"/>
            <ac:spMk id="6" creationId="{DE1A84C2-69C3-4CC2-B560-168A1266C670}"/>
          </ac:spMkLst>
        </pc:spChg>
      </pc:sldChg>
    </pc:docChg>
  </pc:docChgLst>
  <pc:docChgLst>
    <pc:chgData clId="Web-{695ADD62-BAE0-4B41-ABF6-FE5B26D23E81}"/>
    <pc:docChg chg="addSld modSld">
      <pc:chgData name="" userId="" providerId="" clId="Web-{695ADD62-BAE0-4B41-ABF6-FE5B26D23E81}" dt="2018-04-01T23:17:14.314" v="81"/>
      <pc:docMkLst>
        <pc:docMk/>
      </pc:docMkLst>
      <pc:sldChg chg="modSp new">
        <pc:chgData name="" userId="" providerId="" clId="Web-{695ADD62-BAE0-4B41-ABF6-FE5B26D23E81}" dt="2018-04-01T23:17:14.314" v="80"/>
        <pc:sldMkLst>
          <pc:docMk/>
          <pc:sldMk cId="1811095503" sldId="262"/>
        </pc:sldMkLst>
        <pc:spChg chg="mod">
          <ac:chgData name="" userId="" providerId="" clId="Web-{695ADD62-BAE0-4B41-ABF6-FE5B26D23E81}" dt="2018-04-01T23:14:59.789" v="47"/>
          <ac:spMkLst>
            <pc:docMk/>
            <pc:sldMk cId="1811095503" sldId="262"/>
            <ac:spMk id="2" creationId="{12F3AE51-234A-4305-AFAF-5030C05025EC}"/>
          </ac:spMkLst>
        </pc:spChg>
        <pc:spChg chg="mod">
          <ac:chgData name="" userId="" providerId="" clId="Web-{695ADD62-BAE0-4B41-ABF6-FE5B26D23E81}" dt="2018-04-01T23:17:14.314" v="80"/>
          <ac:spMkLst>
            <pc:docMk/>
            <pc:sldMk cId="1811095503" sldId="262"/>
            <ac:spMk id="3" creationId="{DF26C903-F239-461C-9458-0CC891B19611}"/>
          </ac:spMkLst>
        </pc:spChg>
      </pc:sldChg>
    </pc:docChg>
  </pc:docChgLst>
  <pc:docChgLst>
    <pc:chgData clId="Web-{CC7ECA23-F120-47F8-B41F-5BAEA48A7D2F}"/>
    <pc:docChg chg="modSld">
      <pc:chgData name="" userId="" providerId="" clId="Web-{CC7ECA23-F120-47F8-B41F-5BAEA48A7D2F}" dt="2018-04-03T04:10:25.490" v="19"/>
      <pc:docMkLst>
        <pc:docMk/>
      </pc:docMkLst>
      <pc:sldChg chg="modSp">
        <pc:chgData name="" userId="" providerId="" clId="Web-{CC7ECA23-F120-47F8-B41F-5BAEA48A7D2F}" dt="2018-04-03T04:10:25.475" v="18"/>
        <pc:sldMkLst>
          <pc:docMk/>
          <pc:sldMk cId="2820936386" sldId="256"/>
        </pc:sldMkLst>
        <pc:spChg chg="mod">
          <ac:chgData name="" userId="" providerId="" clId="Web-{CC7ECA23-F120-47F8-B41F-5BAEA48A7D2F}" dt="2018-04-03T04:10:25.475" v="18"/>
          <ac:spMkLst>
            <pc:docMk/>
            <pc:sldMk cId="2820936386" sldId="256"/>
            <ac:spMk id="2" creationId="{00000000-0000-0000-0000-000000000000}"/>
          </ac:spMkLst>
        </pc:spChg>
      </pc:sldChg>
      <pc:sldChg chg="modSp">
        <pc:chgData name="" userId="" providerId="" clId="Web-{CC7ECA23-F120-47F8-B41F-5BAEA48A7D2F}" dt="2018-04-03T04:09:57.349" v="9"/>
        <pc:sldMkLst>
          <pc:docMk/>
          <pc:sldMk cId="3113630140" sldId="259"/>
        </pc:sldMkLst>
        <pc:spChg chg="mod">
          <ac:chgData name="" userId="" providerId="" clId="Web-{CC7ECA23-F120-47F8-B41F-5BAEA48A7D2F}" dt="2018-04-03T04:09:57.349" v="9"/>
          <ac:spMkLst>
            <pc:docMk/>
            <pc:sldMk cId="3113630140" sldId="259"/>
            <ac:spMk id="3" creationId="{00000000-0000-0000-0000-000000000000}"/>
          </ac:spMkLst>
        </pc:spChg>
      </pc:sldChg>
    </pc:docChg>
  </pc:docChgLst>
  <pc:docChgLst>
    <pc:chgData clId="Web-{9B00E221-64D9-44D4-9E83-CFE5D270CD44}"/>
    <pc:docChg chg="modSld">
      <pc:chgData name="" userId="" providerId="" clId="Web-{9B00E221-64D9-44D4-9E83-CFE5D270CD44}" dt="2018-04-03T04:43:27.104" v="10"/>
      <pc:docMkLst>
        <pc:docMk/>
      </pc:docMkLst>
      <pc:sldChg chg="modSp">
        <pc:chgData name="" userId="" providerId="" clId="Web-{9B00E221-64D9-44D4-9E83-CFE5D270CD44}" dt="2018-04-03T04:43:27.104" v="10"/>
        <pc:sldMkLst>
          <pc:docMk/>
          <pc:sldMk cId="2244144374" sldId="264"/>
        </pc:sldMkLst>
        <pc:spChg chg="mod">
          <ac:chgData name="" userId="" providerId="" clId="Web-{9B00E221-64D9-44D4-9E83-CFE5D270CD44}" dt="2018-04-03T04:43:27.104" v="10"/>
          <ac:spMkLst>
            <pc:docMk/>
            <pc:sldMk cId="2244144374" sldId="264"/>
            <ac:spMk id="2" creationId="{1AC9DEF5-4259-48F8-B276-2C336DA268A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D5D5-6AFB-4C7F-894F-2025E07B0F26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567D-6121-40E8-A67E-7DA6BC3664C1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257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D5D5-6AFB-4C7F-894F-2025E07B0F26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567D-6121-40E8-A67E-7DA6BC366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991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D5D5-6AFB-4C7F-894F-2025E07B0F26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567D-6121-40E8-A67E-7DA6BC366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77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D5D5-6AFB-4C7F-894F-2025E07B0F26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567D-6121-40E8-A67E-7DA6BC3664C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5097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D5D5-6AFB-4C7F-894F-2025E07B0F26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567D-6121-40E8-A67E-7DA6BC366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264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D5D5-6AFB-4C7F-894F-2025E07B0F26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567D-6121-40E8-A67E-7DA6BC3664C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49265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D5D5-6AFB-4C7F-894F-2025E07B0F26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567D-6121-40E8-A67E-7DA6BC366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71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D5D5-6AFB-4C7F-894F-2025E07B0F26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567D-6121-40E8-A67E-7DA6BC366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570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D5D5-6AFB-4C7F-894F-2025E07B0F26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567D-6121-40E8-A67E-7DA6BC366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29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D5D5-6AFB-4C7F-894F-2025E07B0F26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567D-6121-40E8-A67E-7DA6BC366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01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D5D5-6AFB-4C7F-894F-2025E07B0F26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567D-6121-40E8-A67E-7DA6BC366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87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D5D5-6AFB-4C7F-894F-2025E07B0F26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567D-6121-40E8-A67E-7DA6BC366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24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D5D5-6AFB-4C7F-894F-2025E07B0F26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567D-6121-40E8-A67E-7DA6BC366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50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D5D5-6AFB-4C7F-894F-2025E07B0F26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567D-6121-40E8-A67E-7DA6BC366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22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D5D5-6AFB-4C7F-894F-2025E07B0F26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567D-6121-40E8-A67E-7DA6BC366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24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D5D5-6AFB-4C7F-894F-2025E07B0F26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567D-6121-40E8-A67E-7DA6BC366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05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D5D5-6AFB-4C7F-894F-2025E07B0F26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567D-6121-40E8-A67E-7DA6BC366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97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46FD5D5-6AFB-4C7F-894F-2025E07B0F26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099567D-6121-40E8-A67E-7DA6BC366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702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ure.com/articles/ncomms4317" TargetMode="External"/><Relationship Id="rId2" Type="http://schemas.openxmlformats.org/officeDocument/2006/relationships/hyperlink" Target="https://www.nature.com/articles/nnano.2009.17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nanotechnology@illinois.edu" TargetMode="External"/><Relationship Id="rId2" Type="http://schemas.openxmlformats.org/officeDocument/2006/relationships/hyperlink" Target="http://creativecommons.org/licenses/by-nc-sa/3.0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nano.illinois.ed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Arial Black" panose="020B0A04020102020204" pitchFamily="34" charset="0"/>
              </a:rPr>
              <a:t>Graphene-Graphite Aluminum Battery</a:t>
            </a:r>
            <a:br>
              <a:rPr lang="en-US" b="1" dirty="0">
                <a:solidFill>
                  <a:schemeClr val="accent2"/>
                </a:solidFill>
                <a:latin typeface="Arial Black" panose="020B0A04020102020204" pitchFamily="34" charset="0"/>
              </a:rPr>
            </a:br>
            <a:r>
              <a:rPr lang="en-US" sz="3600" dirty="0">
                <a:solidFill>
                  <a:srgbClr val="A50E82"/>
                </a:solidFill>
                <a:latin typeface="Arial Black" panose="020B0A04020102020204" pitchFamily="34" charset="0"/>
              </a:rPr>
              <a:t>(or is it a Capacitor)</a:t>
            </a:r>
            <a:endParaRPr lang="en-US" sz="3600" b="1" dirty="0">
              <a:solidFill>
                <a:srgbClr val="A50E82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  <a:latin typeface="Arial Black" panose="020B0A04020102020204" pitchFamily="34" charset="0"/>
              </a:rPr>
              <a:t>Bartholomew T. Frey</a:t>
            </a:r>
          </a:p>
          <a:p>
            <a:r>
              <a:rPr lang="en-US" dirty="0">
                <a:solidFill>
                  <a:schemeClr val="accent2"/>
                </a:solidFill>
                <a:latin typeface="Arial Black" panose="020B0A04020102020204" pitchFamily="34" charset="0"/>
              </a:rPr>
              <a:t>Stark County High School</a:t>
            </a:r>
          </a:p>
          <a:p>
            <a:r>
              <a:rPr lang="en-US" dirty="0">
                <a:solidFill>
                  <a:schemeClr val="accent2"/>
                </a:solidFill>
                <a:latin typeface="Arial Black" panose="020B0A04020102020204" pitchFamily="34" charset="0"/>
              </a:rPr>
              <a:t>Toulon, IL</a:t>
            </a:r>
          </a:p>
        </p:txBody>
      </p:sp>
    </p:spTree>
    <p:extLst>
      <p:ext uri="{BB962C8B-B14F-4D97-AF65-F5344CB8AC3E}">
        <p14:creationId xmlns:p14="http://schemas.microsoft.com/office/powerpoint/2010/main" val="2820936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388297"/>
            <a:ext cx="10193995" cy="1507067"/>
          </a:xfrm>
        </p:spPr>
        <p:txBody>
          <a:bodyPr/>
          <a:lstStyle/>
          <a:p>
            <a:r>
              <a:rPr lang="en-US" b="1" dirty="0"/>
              <a:t>Problems with Traditional Batteries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716" y="1718442"/>
            <a:ext cx="9516078" cy="433259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Society moves from dependence on fossil fuels, and moves towards greener forms of energy.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 </a:t>
            </a:r>
          </a:p>
          <a:p>
            <a:r>
              <a:rPr lang="en-US" b="1" dirty="0">
                <a:solidFill>
                  <a:schemeClr val="tx1"/>
                </a:solidFill>
              </a:rPr>
              <a:t>Demand for batteries is increasing at an enormous rate.  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Commercially manufactured contain materials that are detrimental to the environment, explosive, made from expensive materials, and/or present a difficulty for disposal. </a:t>
            </a:r>
          </a:p>
        </p:txBody>
      </p:sp>
    </p:spTree>
    <p:extLst>
      <p:ext uri="{BB962C8B-B14F-4D97-AF65-F5344CB8AC3E}">
        <p14:creationId xmlns:p14="http://schemas.microsoft.com/office/powerpoint/2010/main" val="3601892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en-US" b="1" dirty="0"/>
              <a:t>Why Use Aluminum, Graphene, &amp; Graphite?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498834"/>
            <a:ext cx="8534400" cy="361526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Constructing a battery from cheap materials that are readily available, recyclable, and are less harmful to the environment is a desired. </a:t>
            </a:r>
          </a:p>
          <a:p>
            <a:r>
              <a:rPr lang="en-US" b="1" dirty="0">
                <a:solidFill>
                  <a:schemeClr val="tx1"/>
                </a:solidFill>
              </a:rPr>
              <a:t>Won’t explode or catch fire.</a:t>
            </a:r>
          </a:p>
          <a:p>
            <a:r>
              <a:rPr lang="en-US" b="1" dirty="0">
                <a:solidFill>
                  <a:schemeClr val="tx1"/>
                </a:solidFill>
              </a:rPr>
              <a:t>Aluminum is the third most abundant material in the Earth’s crust and is exceptionally recyclable. </a:t>
            </a:r>
          </a:p>
          <a:p>
            <a:r>
              <a:rPr lang="en-US" b="1" dirty="0">
                <a:solidFill>
                  <a:schemeClr val="tx1"/>
                </a:solidFill>
              </a:rPr>
              <a:t>Carbon, the only element in graphene and graphite, is the fourth most abundant element in the universe and also positively addresses the concerns of current battery materials. </a:t>
            </a:r>
          </a:p>
        </p:txBody>
      </p:sp>
    </p:spTree>
    <p:extLst>
      <p:ext uri="{BB962C8B-B14F-4D97-AF65-F5344CB8AC3E}">
        <p14:creationId xmlns:p14="http://schemas.microsoft.com/office/powerpoint/2010/main" val="2504640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6744" y="536028"/>
            <a:ext cx="104647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/>
              <a:t>WHAT ARE GRAPHENE AND GRAPHITE?</a:t>
            </a:r>
          </a:p>
        </p:txBody>
      </p:sp>
      <p:pic>
        <p:nvPicPr>
          <p:cNvPr id="4098" name="Picture 2" descr="https://lh6.googleusercontent.com/eVgYFt6Qtu1tX_Y3ecrvYd3NLI48zusY_dH2SBEIK1Ga_Bl6ezdr4sHv8X8OV01qt36E1vYa-BDkUzjgsyM9OSKW756_ERqQ9GJFpqZEX7M42qEZuMgNnwPcFbHo-c8wbfRxl0z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1878" y="1557717"/>
            <a:ext cx="5790122" cy="4622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7624163" y="6180083"/>
            <a:ext cx="37641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dirty="0">
                <a:effectLst/>
                <a:latin typeface="Times New Roman" panose="02020603050405020304" pitchFamily="18" charset="0"/>
              </a:rPr>
              <a:t>https://en.wikipedia.org/wiki/File:Graphen.jpg</a:t>
            </a:r>
            <a:endParaRPr lang="en-US" sz="1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4212" y="1557718"/>
            <a:ext cx="5606229" cy="4764254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tx1"/>
                </a:solidFill>
              </a:rPr>
              <a:t>Graphene is a single layer of hexagonal carbon 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Semiconductor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Lower resistivity than silver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High electron mobility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2D material, so it is bendable</a:t>
            </a:r>
          </a:p>
          <a:p>
            <a:r>
              <a:rPr lang="en-US" b="1" dirty="0">
                <a:solidFill>
                  <a:schemeClr val="tx1"/>
                </a:solidFill>
              </a:rPr>
              <a:t>Graphite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Semiconductor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Multiple layers of Graphene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Weak van der Waals Forces allows it to be separated in layers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Thermally stable</a:t>
            </a:r>
          </a:p>
        </p:txBody>
      </p:sp>
    </p:spTree>
    <p:extLst>
      <p:ext uri="{BB962C8B-B14F-4D97-AF65-F5344CB8AC3E}">
        <p14:creationId xmlns:p14="http://schemas.microsoft.com/office/powerpoint/2010/main" val="2352275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>
            <a:normAutofit/>
          </a:bodyPr>
          <a:lstStyle/>
          <a:p>
            <a:r>
              <a:rPr lang="en-US" sz="4400" b="1" dirty="0"/>
              <a:t>Typical Battery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743" y="2028292"/>
            <a:ext cx="8534400" cy="3615267"/>
          </a:xfrm>
        </p:spPr>
        <p:txBody>
          <a:bodyPr>
            <a:normAutofit lnSpcReduction="10000"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A battery consists of three parts: 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</a:rPr>
              <a:t>Cathode (positively charged) 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</a:rPr>
              <a:t>Anode (negatively charged)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</a:rPr>
              <a:t>Electrolyte- allows the transfer of charge </a:t>
            </a:r>
          </a:p>
          <a:p>
            <a:pPr>
              <a:buClr>
                <a:srgbClr val="FFFFFF"/>
              </a:buClr>
            </a:pPr>
            <a:r>
              <a:rPr lang="en-US" sz="3400" b="1" dirty="0">
                <a:solidFill>
                  <a:schemeClr val="tx1"/>
                </a:solidFill>
              </a:rPr>
              <a:t>A battery stores chemical energy </a:t>
            </a:r>
          </a:p>
        </p:txBody>
      </p:sp>
      <p:pic>
        <p:nvPicPr>
          <p:cNvPr id="3074" name="Picture 2" descr="https://lh3.googleusercontent.com/xJG4SVJoGAB58pukWAnDPtQxOS-W4stYU0IlOQQJbai8ZqaiZ2nlEcXzGZdFMCQM16gbd2ZLYAsM27VPzXpv6mOb8Nj3PXcgHrG3AhTxPhcKl8w_IRDD0Ofj-yNFllfM-v7o7-R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0676" y="2056637"/>
            <a:ext cx="3531616" cy="4143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8732" y="5600427"/>
            <a:ext cx="7173310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400" b="1" dirty="0"/>
              <a:t>When a battery is connected to a circuit, electrons move from the anode to the cathode, providing electrical energy.</a:t>
            </a:r>
          </a:p>
        </p:txBody>
      </p:sp>
      <p:sp>
        <p:nvSpPr>
          <p:cNvPr id="5" name="Rectangle 4"/>
          <p:cNvSpPr/>
          <p:nvPr/>
        </p:nvSpPr>
        <p:spPr>
          <a:xfrm>
            <a:off x="8560676" y="6200591"/>
            <a:ext cx="3310758" cy="52322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400" b="0" i="0" u="none" strike="noStrike" dirty="0">
                <a:effectLst/>
                <a:latin typeface="Arial" panose="020B0604020202020204" pitchFamily="34" charset="0"/>
              </a:rPr>
              <a:t>http://www.qrg.northwestern.edu/projects/vss/docs/media/Power/battery.gif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32432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BED07-2C38-4655-8093-D00B4FF2D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703" y="691709"/>
            <a:ext cx="8534400" cy="1507067"/>
          </a:xfrm>
        </p:spPr>
        <p:txBody>
          <a:bodyPr>
            <a:normAutofit/>
          </a:bodyPr>
          <a:lstStyle/>
          <a:p>
            <a:r>
              <a:rPr lang="en-US" sz="4400" b="1" dirty="0"/>
              <a:t>Typical Capacitor design</a:t>
            </a:r>
          </a:p>
        </p:txBody>
      </p:sp>
      <p:pic>
        <p:nvPicPr>
          <p:cNvPr id="8" name="Picture 8" descr="A picture containing object&#10;&#10;Description generated with very high confidence">
            <a:extLst>
              <a:ext uri="{FF2B5EF4-FFF2-40B4-BE49-F238E27FC236}">
                <a16:creationId xmlns:a16="http://schemas.microsoft.com/office/drawing/2014/main" id="{2ADB5F61-5ED1-4887-AB95-DEEDCBDF2F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88638" y="2015385"/>
            <a:ext cx="4523475" cy="363028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7063955-DAC3-4961-B004-B7A82CD2AD7A}"/>
              </a:ext>
            </a:extLst>
          </p:cNvPr>
          <p:cNvSpPr txBox="1"/>
          <p:nvPr/>
        </p:nvSpPr>
        <p:spPr>
          <a:xfrm>
            <a:off x="353682" y="2388079"/>
            <a:ext cx="5503651" cy="397031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b="1" dirty="0"/>
              <a:t>Two conductive plates with a dielectric (insulator) between the plates</a:t>
            </a:r>
          </a:p>
          <a:p>
            <a:endParaRPr lang="en-US" sz="2800" b="1" dirty="0"/>
          </a:p>
          <a:p>
            <a:pPr marL="457200" indent="-457200">
              <a:buFont typeface="Arial"/>
              <a:buChar char="•"/>
            </a:pPr>
            <a:r>
              <a:rPr lang="en-US" sz="2800" b="1" dirty="0"/>
              <a:t>Stores energy in an electrical field</a:t>
            </a:r>
          </a:p>
          <a:p>
            <a:endParaRPr lang="en-US" sz="2800" b="1" dirty="0"/>
          </a:p>
          <a:p>
            <a:pPr marL="457200" indent="-457200">
              <a:buFont typeface="Arial"/>
              <a:buChar char="•"/>
            </a:pPr>
            <a:r>
              <a:rPr lang="en-US" sz="2800" b="1" dirty="0"/>
              <a:t>Must be charged with a power source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8236248-90AD-4DB2-91A7-69EFB541F910}"/>
              </a:ext>
            </a:extLst>
          </p:cNvPr>
          <p:cNvSpPr txBox="1"/>
          <p:nvPr/>
        </p:nvSpPr>
        <p:spPr>
          <a:xfrm>
            <a:off x="6003986" y="6025551"/>
            <a:ext cx="4928558" cy="64633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dirty="0"/>
              <a:t> https://upload.wikimedia.org/wikipedia/commons/3/35/Parallel_plate_capacitor.svgto add text</a:t>
            </a:r>
          </a:p>
        </p:txBody>
      </p:sp>
    </p:spTree>
    <p:extLst>
      <p:ext uri="{BB962C8B-B14F-4D97-AF65-F5344CB8AC3E}">
        <p14:creationId xmlns:p14="http://schemas.microsoft.com/office/powerpoint/2010/main" val="459933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9DEF5-4259-48F8-B276-2C336DA26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043" y="73483"/>
            <a:ext cx="11711796" cy="1507067"/>
          </a:xfrm>
        </p:spPr>
        <p:txBody>
          <a:bodyPr/>
          <a:lstStyle/>
          <a:p>
            <a:r>
              <a:rPr lang="en-US" b="1" dirty="0"/>
              <a:t>Carbon based Dual Layer supercapacitors</a:t>
            </a:r>
          </a:p>
        </p:txBody>
      </p:sp>
      <p:pic>
        <p:nvPicPr>
          <p:cNvPr id="4" name="Picture 4" descr="A screenshot of a cell phone screen with text&#10;&#10;Description generated with high confidence">
            <a:extLst>
              <a:ext uri="{FF2B5EF4-FFF2-40B4-BE49-F238E27FC236}">
                <a16:creationId xmlns:a16="http://schemas.microsoft.com/office/drawing/2014/main" id="{8D76179F-F719-4FA4-9AAB-17FABB01CB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35574" y="1620329"/>
            <a:ext cx="6056808" cy="45354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1A84C2-69C3-4CC2-B560-168A1266C670}"/>
              </a:ext>
            </a:extLst>
          </p:cNvPr>
          <p:cNvSpPr txBox="1"/>
          <p:nvPr/>
        </p:nvSpPr>
        <p:spPr>
          <a:xfrm>
            <a:off x="6737229" y="6111816"/>
            <a:ext cx="5115464" cy="46166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dirty="0"/>
              <a:t>By </a:t>
            </a:r>
            <a:r>
              <a:rPr lang="en-US" sz="1200" dirty="0" err="1"/>
              <a:t>Elcap</a:t>
            </a:r>
            <a:r>
              <a:rPr lang="en-US" sz="1200" dirty="0"/>
              <a:t> - Own work, CC0, https://commons.wikimedia.org/w/index.php?curid=25527585</a:t>
            </a:r>
            <a:endParaRPr lang="en-US" sz="12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59EBE2-E296-4DC8-A2BC-7184D852FA45}"/>
              </a:ext>
            </a:extLst>
          </p:cNvPr>
          <p:cNvSpPr txBox="1"/>
          <p:nvPr/>
        </p:nvSpPr>
        <p:spPr>
          <a:xfrm>
            <a:off x="281795" y="1611701"/>
            <a:ext cx="5604294" cy="517064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Char char="•"/>
            </a:pPr>
            <a:r>
              <a:rPr lang="en-US" sz="2400" b="1" dirty="0"/>
              <a:t>Collector made from metal foil (outside layer)</a:t>
            </a:r>
            <a:endParaRPr lang="en-US" b="1" dirty="0"/>
          </a:p>
          <a:p>
            <a:endParaRPr lang="en-US" sz="2400" b="1" dirty="0"/>
          </a:p>
          <a:p>
            <a:pPr marL="285750" indent="-285750">
              <a:buChar char="•"/>
            </a:pPr>
            <a:r>
              <a:rPr lang="en-US" sz="2400" b="1" dirty="0"/>
              <a:t>Activated carbon, graphene, carbon nanotubes, or carbon aerogel as electrodes (connected or bonded to collector)</a:t>
            </a:r>
          </a:p>
          <a:p>
            <a:endParaRPr lang="en-US" sz="2400" b="1" dirty="0"/>
          </a:p>
          <a:p>
            <a:pPr marL="285750" indent="-285750">
              <a:buChar char="•"/>
            </a:pPr>
            <a:r>
              <a:rPr lang="en-US" sz="2400" b="1" dirty="0"/>
              <a:t>Wet electrolyte between double layer electrodes</a:t>
            </a:r>
          </a:p>
          <a:p>
            <a:endParaRPr lang="en-US"/>
          </a:p>
          <a:p>
            <a:pPr marL="285750" indent="-285750">
              <a:buChar char="•"/>
            </a:pPr>
            <a:r>
              <a:rPr lang="en-US" sz="2400" b="1" dirty="0"/>
              <a:t>Separator- ion permeable membrane in electrolyte</a:t>
            </a:r>
            <a:r>
              <a:rPr lang="en-US" sz="2400" dirty="0"/>
              <a:t> 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4144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3AE51-234A-4305-AFAF-5030C0502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29239"/>
            <a:ext cx="10643190" cy="1507067"/>
          </a:xfrm>
        </p:spPr>
        <p:txBody>
          <a:bodyPr>
            <a:noAutofit/>
          </a:bodyPr>
          <a:lstStyle/>
          <a:p>
            <a:r>
              <a:rPr lang="en-US" sz="4800" b="1" dirty="0"/>
              <a:t>Capacitance of Thin materials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6C903-F239-461C-9458-0CC891B19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654" y="2014871"/>
            <a:ext cx="8502605" cy="4200057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FFFFFF"/>
                </a:solidFill>
              </a:rPr>
              <a:t>The capacitance of atomically thin graphene consists of EDL capacitance (C</a:t>
            </a:r>
            <a:r>
              <a:rPr lang="en-US" sz="2400" b="1" baseline="-25000" dirty="0">
                <a:solidFill>
                  <a:srgbClr val="FFFFFF"/>
                </a:solidFill>
              </a:rPr>
              <a:t>EDL</a:t>
            </a:r>
            <a:r>
              <a:rPr lang="en-US" sz="2400" b="1" dirty="0">
                <a:solidFill>
                  <a:srgbClr val="FFFFFF"/>
                </a:solidFill>
              </a:rPr>
              <a:t>) and quantum capacitance (C</a:t>
            </a:r>
            <a:r>
              <a:rPr lang="en-US" sz="2400" b="1" baseline="-25000" dirty="0">
                <a:solidFill>
                  <a:srgbClr val="FFFFFF"/>
                </a:solidFill>
              </a:rPr>
              <a:t>Q</a:t>
            </a:r>
            <a:r>
              <a:rPr lang="en-US" sz="2400" b="1" dirty="0">
                <a:solidFill>
                  <a:srgbClr val="FFFFFF"/>
                </a:solidFill>
              </a:rPr>
              <a:t>) in series, so that the total capacitance (C</a:t>
            </a:r>
            <a:r>
              <a:rPr lang="en-US" sz="2400" b="1" baseline="-25000" dirty="0">
                <a:solidFill>
                  <a:srgbClr val="FFFFFF"/>
                </a:solidFill>
              </a:rPr>
              <a:t>T</a:t>
            </a:r>
            <a:r>
              <a:rPr lang="en-US" sz="2400" b="1" dirty="0">
                <a:solidFill>
                  <a:srgbClr val="FFFFFF"/>
                </a:solidFill>
              </a:rPr>
              <a:t>) becomes: </a:t>
            </a:r>
            <a:endParaRPr lang="en-US" dirty="0"/>
          </a:p>
          <a:p>
            <a:pPr marL="0" indent="0" algn="ctr">
              <a:buClr>
                <a:srgbClr val="FFFFFF"/>
              </a:buClr>
              <a:buNone/>
            </a:pPr>
            <a:r>
              <a:rPr lang="en-US" sz="3200" b="1" dirty="0">
                <a:solidFill>
                  <a:srgbClr val="FFFFFF"/>
                </a:solidFill>
              </a:rPr>
              <a:t>1/C</a:t>
            </a:r>
            <a:r>
              <a:rPr lang="en-US" sz="3200" b="1" baseline="-25000" dirty="0">
                <a:solidFill>
                  <a:srgbClr val="FFFFFF"/>
                </a:solidFill>
              </a:rPr>
              <a:t>T</a:t>
            </a:r>
            <a:r>
              <a:rPr lang="en-US" sz="3200" b="1" dirty="0">
                <a:solidFill>
                  <a:srgbClr val="FFFFFF"/>
                </a:solidFill>
              </a:rPr>
              <a:t> = 1/C</a:t>
            </a:r>
            <a:r>
              <a:rPr lang="en-US" sz="3200" b="1" baseline="-25000" dirty="0">
                <a:solidFill>
                  <a:srgbClr val="FFFFFF"/>
                </a:solidFill>
              </a:rPr>
              <a:t>EDL</a:t>
            </a:r>
            <a:r>
              <a:rPr lang="en-US" sz="3200" b="1" dirty="0">
                <a:solidFill>
                  <a:srgbClr val="FFFFFF"/>
                </a:solidFill>
              </a:rPr>
              <a:t> + 1C</a:t>
            </a:r>
            <a:r>
              <a:rPr lang="en-US" sz="3200" b="1" baseline="-25000" dirty="0">
                <a:solidFill>
                  <a:srgbClr val="FFFFFF"/>
                </a:solidFill>
              </a:rPr>
              <a:t>Q</a:t>
            </a:r>
            <a:r>
              <a:rPr lang="en-US" sz="3200" b="1" dirty="0">
                <a:solidFill>
                  <a:srgbClr val="FFFFFF"/>
                </a:solidFill>
              </a:rPr>
              <a:t>. </a:t>
            </a:r>
            <a:endParaRPr lang="en-US" sz="3200">
              <a:solidFill>
                <a:schemeClr val="tx1"/>
              </a:solidFill>
            </a:endParaRPr>
          </a:p>
          <a:p>
            <a:pPr marL="0" indent="0">
              <a:buClr>
                <a:srgbClr val="FFFFFF"/>
              </a:buClr>
              <a:buNone/>
            </a:pPr>
            <a:br>
              <a:rPr lang="en-US" dirty="0">
                <a:solidFill>
                  <a:schemeClr val="tx1"/>
                </a:solidFill>
                <a:ea typeface="+mn-lt"/>
                <a:cs typeface="+mn-lt"/>
              </a:rPr>
            </a:br>
            <a:r>
              <a:rPr lang="en-US" sz="2400" b="1" dirty="0">
                <a:solidFill>
                  <a:srgbClr val="A50E82"/>
                </a:solidFill>
              </a:rPr>
              <a:t>References:</a:t>
            </a:r>
          </a:p>
          <a:p>
            <a:pPr marL="0" indent="0">
              <a:buClr>
                <a:srgbClr val="FFFFFF"/>
              </a:buClr>
              <a:buNone/>
            </a:pPr>
            <a:r>
              <a:rPr lang="en-US" sz="2400" b="1" dirty="0">
                <a:solidFill>
                  <a:srgbClr val="A50E82"/>
                </a:solidFill>
                <a:hlinkClick r:id="rId2"/>
              </a:rPr>
              <a:t>https://www.nature.com/articles/nnano.2009.177</a:t>
            </a:r>
            <a:endParaRPr lang="en-US" sz="2400" b="1" dirty="0">
              <a:solidFill>
                <a:srgbClr val="A50E82"/>
              </a:solidFill>
            </a:endParaRPr>
          </a:p>
          <a:p>
            <a:pPr marL="0" indent="0">
              <a:buClr>
                <a:srgbClr val="FFFFFF"/>
              </a:buClr>
              <a:buNone/>
            </a:pPr>
            <a:r>
              <a:rPr lang="en-US" sz="2400" b="1" dirty="0">
                <a:solidFill>
                  <a:srgbClr val="A50E82"/>
                </a:solidFill>
                <a:hlinkClick r:id="rId3"/>
              </a:rPr>
              <a:t>https://www.nature.com/articles/ncomms4317</a:t>
            </a:r>
            <a:endParaRPr lang="en-US" sz="2400" b="1">
              <a:solidFill>
                <a:srgbClr val="A50E82"/>
              </a:solidFill>
            </a:endParaRPr>
          </a:p>
          <a:p>
            <a:pPr>
              <a:buClr>
                <a:srgbClr val="FFFFFF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095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-2001490" y="0"/>
            <a:ext cx="186739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99545" y="684213"/>
            <a:ext cx="8797158" cy="5857875"/>
          </a:xfrm>
          <a:prstGeom prst="rect">
            <a:avLst/>
          </a:prstGeom>
          <a:solidFill>
            <a:srgbClr val="BDD7EE">
              <a:alpha val="27843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Financial support was provided by the National Science Foundation under grant #NSF EEC 14-07194 RET, as part of the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nano@illinois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project, through the University of Illinois Center for Nanoscale Science and Technology and the Micro and Nanotechnology Lab at the University of Illinois at Urbana-Champaign.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 work, which includes teacher and student resources, is licensed under a Creative Commons Attribution-Noncommercial-Share Alike 3.0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Unported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License. To view a copy of this license, visit: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http://creativecommons.org/licenses/by-nc-sa/3.0/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To attribute this work, please use [“B. Frey. Graphene-Graphite Aluminum Battery</a:t>
            </a:r>
            <a:r>
              <a:rPr lang="en-US" alt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(or is it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Capacitor)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Presentation (2018).”]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nano@illinois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Research Experience for Teachers (RET) at the University of Illinois at Urbana-Champaign (from 2014-2017) exposes a diverse set of in-service and pre-service science, technology, engineering, and mathematics (STEM) teachers and community college faculty from across the nation to cutting-edge research in nanotechnology. The RET focuses on recruiting underrepresented minority populations (focused on ethnicity, geography, disability, and veteran status) including women and will target teachers from high-need areas, including inner city, rural, low-income, and those with significant URM students. Participants conduct research over 6 weeks in world-class labs with 4 follow-up sessions during the school year.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Teacher professional development opportunities includes teacher-focused lectures, mentoring, networking, poster sessions, ethics seminars, hands-on modules, STEM education issues, career choices, and resources for implementing a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nano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lab and curriculum. Teachers will develop modules to be disseminated widely and present their results. High-quality follow-up sessions and evaluation will be infused.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nano@illinois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Research Experiences for Teachers (RET) is managed by the University of Illinois Center for Nanoscale Science Technology.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Center for Nanoscale Science and Technology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208 N. Wright, MC-249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Urbana, Illinois 61801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217-244-1353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nanotechnology@illinois.edu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www.nano.illinois.edu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-2001490" y="457200"/>
            <a:ext cx="186739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63014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40</TotalTime>
  <Words>555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Slice</vt:lpstr>
      <vt:lpstr>Graphene-Graphite Aluminum Battery (or is it a Capacitor)</vt:lpstr>
      <vt:lpstr>Problems with Traditional Batteries</vt:lpstr>
      <vt:lpstr>Why Use Aluminum, Graphene, &amp; Graphite?</vt:lpstr>
      <vt:lpstr>PowerPoint Presentation</vt:lpstr>
      <vt:lpstr>Typical Battery Design</vt:lpstr>
      <vt:lpstr>Typical Capacitor design</vt:lpstr>
      <vt:lpstr>Carbon based Dual Layer supercapacitors</vt:lpstr>
      <vt:lpstr>Capacitance of Thin materials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Graphene-Graphite Aluminum Battery</dc:title>
  <dc:creator>B F</dc:creator>
  <cp:lastModifiedBy>B F</cp:lastModifiedBy>
  <cp:revision>101</cp:revision>
  <dcterms:created xsi:type="dcterms:W3CDTF">2018-04-01T22:03:26Z</dcterms:created>
  <dcterms:modified xsi:type="dcterms:W3CDTF">2018-04-03T05:37:21Z</dcterms:modified>
</cp:coreProperties>
</file>